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32.jpg" ContentType="image/png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58" r:id="rId4"/>
    <p:sldId id="260" r:id="rId5"/>
    <p:sldId id="261" r:id="rId6"/>
    <p:sldId id="301" r:id="rId7"/>
    <p:sldId id="304" r:id="rId8"/>
    <p:sldId id="305" r:id="rId9"/>
    <p:sldId id="306" r:id="rId10"/>
    <p:sldId id="308" r:id="rId11"/>
    <p:sldId id="339" r:id="rId12"/>
    <p:sldId id="307" r:id="rId13"/>
    <p:sldId id="34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3" r:id="rId24"/>
    <p:sldId id="324" r:id="rId25"/>
    <p:sldId id="325" r:id="rId26"/>
    <p:sldId id="326" r:id="rId27"/>
    <p:sldId id="343" r:id="rId28"/>
    <p:sldId id="327" r:id="rId29"/>
    <p:sldId id="328" r:id="rId30"/>
    <p:sldId id="329" r:id="rId31"/>
    <p:sldId id="341" r:id="rId32"/>
    <p:sldId id="321" r:id="rId33"/>
    <p:sldId id="322" r:id="rId34"/>
    <p:sldId id="330" r:id="rId35"/>
    <p:sldId id="331" r:id="rId36"/>
    <p:sldId id="342" r:id="rId37"/>
    <p:sldId id="332" r:id="rId38"/>
    <p:sldId id="333" r:id="rId39"/>
    <p:sldId id="336" r:id="rId40"/>
    <p:sldId id="334" r:id="rId41"/>
    <p:sldId id="335" r:id="rId42"/>
    <p:sldId id="337" r:id="rId43"/>
    <p:sldId id="338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raz Kadosh" initials="EK" lastIdx="2" clrIdx="0">
    <p:extLst>
      <p:ext uri="{19B8F6BF-5375-455C-9EA6-DF929625EA0E}">
        <p15:presenceInfo xmlns:p15="http://schemas.microsoft.com/office/powerpoint/2012/main" userId="S-1-5-21-172134032-3314644281-2594198413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79848" custLinFactNeighborX="10000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 custLinFactX="-79328" custLinFactNeighborX="-100000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160000" custLinFactNeighborX="200000" custLinFactNeighborY="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238278" custLinFactNeighborX="300000" custLinFactNeighborY="1960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NeighborX="-22779" custLinFactNeighborY="1632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40FAE-7D7D-4489-9BAC-40167BE4F2B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rtl="1"/>
          <a:endParaRPr lang="he-IL"/>
        </a:p>
      </dgm:t>
    </dgm:pt>
    <dgm:pt modelId="{F8DAC9D4-2082-4277-8E3D-3226D8FAE2B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CED016-086C-4DF1-BB82-92BD1857367B}" type="parTrans" cxnId="{0F83705C-F704-4BAF-8E01-A1A74CBCEF12}">
      <dgm:prSet/>
      <dgm:spPr/>
      <dgm:t>
        <a:bodyPr/>
        <a:lstStyle/>
        <a:p>
          <a:endParaRPr lang="LID4096" sz="2400"/>
        </a:p>
      </dgm:t>
    </dgm:pt>
    <dgm:pt modelId="{8F33BDB6-0701-438D-9586-65287D1958DE}" type="sibTrans" cxnId="{0F83705C-F704-4BAF-8E01-A1A74CBCEF12}">
      <dgm:prSet/>
      <dgm:spPr/>
      <dgm:t>
        <a:bodyPr/>
        <a:lstStyle/>
        <a:p>
          <a:endParaRPr lang="LID4096" sz="2400"/>
        </a:p>
      </dgm:t>
    </dgm:pt>
    <dgm:pt modelId="{C9C9E41C-8832-48FC-BC7A-7A568A02C80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C18740-42BC-4B8A-BDF8-AA87A7C42DBD}" type="parTrans" cxnId="{74C52797-84A0-4314-8855-D4E07E261266}">
      <dgm:prSet/>
      <dgm:spPr/>
      <dgm:t>
        <a:bodyPr/>
        <a:lstStyle/>
        <a:p>
          <a:endParaRPr lang="LID4096" sz="2400"/>
        </a:p>
      </dgm:t>
    </dgm:pt>
    <dgm:pt modelId="{B27A80D8-CDC7-4417-B742-D6BACC97774A}" type="sibTrans" cxnId="{74C52797-84A0-4314-8855-D4E07E261266}">
      <dgm:prSet/>
      <dgm:spPr/>
      <dgm:t>
        <a:bodyPr/>
        <a:lstStyle/>
        <a:p>
          <a:endParaRPr lang="LID4096" sz="2400"/>
        </a:p>
      </dgm:t>
    </dgm:pt>
    <dgm:pt modelId="{04167A98-BF0B-4645-91E0-63FAFF2257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BEC31-1345-445E-B4EC-E3E5CE58ACFD}" type="parTrans" cxnId="{175BE5DF-23D2-4603-A2D4-D01435EC9537}">
      <dgm:prSet/>
      <dgm:spPr/>
      <dgm:t>
        <a:bodyPr/>
        <a:lstStyle/>
        <a:p>
          <a:endParaRPr lang="LID4096" sz="2400"/>
        </a:p>
      </dgm:t>
    </dgm:pt>
    <dgm:pt modelId="{EB1DA8D7-5EC8-4B1A-8BBF-E834378937B3}" type="sibTrans" cxnId="{175BE5DF-23D2-4603-A2D4-D01435EC9537}">
      <dgm:prSet/>
      <dgm:spPr/>
      <dgm:t>
        <a:bodyPr/>
        <a:lstStyle/>
        <a:p>
          <a:endParaRPr lang="LID4096" sz="2400"/>
        </a:p>
      </dgm:t>
    </dgm:pt>
    <dgm:pt modelId="{B4B69DAB-0EDD-4DC5-8253-0328A7EF47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19F454-91B5-41F9-9509-0042CA0B05DE}" type="parTrans" cxnId="{770284D6-2B76-464B-9E82-103E8E32CB4B}">
      <dgm:prSet/>
      <dgm:spPr/>
      <dgm:t>
        <a:bodyPr/>
        <a:lstStyle/>
        <a:p>
          <a:endParaRPr lang="LID4096" sz="2400"/>
        </a:p>
      </dgm:t>
    </dgm:pt>
    <dgm:pt modelId="{A10B8BF2-03A0-4536-85D4-876E820BB910}" type="sibTrans" cxnId="{770284D6-2B76-464B-9E82-103E8E32CB4B}">
      <dgm:prSet/>
      <dgm:spPr/>
      <dgm:t>
        <a:bodyPr/>
        <a:lstStyle/>
        <a:p>
          <a:endParaRPr lang="LID4096" sz="2400"/>
        </a:p>
      </dgm:t>
    </dgm:pt>
    <dgm:pt modelId="{F61FF1C0-1471-4466-8DD4-44443017D8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2EFA23-329F-4D65-850E-05BBAE436FE2}" type="parTrans" cxnId="{BEFD48CF-7AEF-449C-B9D9-DB65BD4E7042}">
      <dgm:prSet/>
      <dgm:spPr/>
      <dgm:t>
        <a:bodyPr/>
        <a:lstStyle/>
        <a:p>
          <a:endParaRPr lang="LID4096" sz="2400"/>
        </a:p>
      </dgm:t>
    </dgm:pt>
    <dgm:pt modelId="{6FA9471D-18BF-4559-8EAC-D476B99048DD}" type="sibTrans" cxnId="{BEFD48CF-7AEF-449C-B9D9-DB65BD4E7042}">
      <dgm:prSet/>
      <dgm:spPr/>
      <dgm:t>
        <a:bodyPr/>
        <a:lstStyle/>
        <a:p>
          <a:endParaRPr lang="LID4096" sz="2400"/>
        </a:p>
      </dgm:t>
    </dgm:pt>
    <dgm:pt modelId="{CE21A3D4-07E8-4744-96B4-356BD12EE089}" type="pres">
      <dgm:prSet presAssocID="{6C740FAE-7D7D-4489-9BAC-40167BE4F2B4}" presName="Name0" presStyleCnt="0">
        <dgm:presLayoutVars>
          <dgm:dir/>
          <dgm:animLvl val="lvl"/>
          <dgm:resizeHandles val="exact"/>
        </dgm:presLayoutVars>
      </dgm:prSet>
      <dgm:spPr/>
    </dgm:pt>
    <dgm:pt modelId="{64C07084-82D6-4F9F-9908-4265B0D3D770}" type="pres">
      <dgm:prSet presAssocID="{F8DAC9D4-2082-4277-8E3D-3226D8FAE2B9}" presName="parTxOnly" presStyleLbl="node1" presStyleIdx="0" presStyleCnt="5" custLinFactX="318518" custLinFactNeighborX="400000" custLinFactNeighborY="976">
        <dgm:presLayoutVars>
          <dgm:chMax val="0"/>
          <dgm:chPref val="0"/>
          <dgm:bulletEnabled val="1"/>
        </dgm:presLayoutVars>
      </dgm:prSet>
      <dgm:spPr/>
    </dgm:pt>
    <dgm:pt modelId="{032BC00A-26C4-4D5F-926A-D8239117B324}" type="pres">
      <dgm:prSet presAssocID="{8F33BDB6-0701-438D-9586-65287D1958DE}" presName="parTxOnlySpace" presStyleCnt="0"/>
      <dgm:spPr/>
    </dgm:pt>
    <dgm:pt modelId="{8AB3DDD8-5FC6-4A13-AEF4-E71B9ECF4A45}" type="pres">
      <dgm:prSet presAssocID="{B4B69DAB-0EDD-4DC5-8253-0328A7EF47B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5DD32FC-0177-4F62-B93A-4F1096AD7FDC}" type="pres">
      <dgm:prSet presAssocID="{A10B8BF2-03A0-4536-85D4-876E820BB910}" presName="parTxOnlySpace" presStyleCnt="0"/>
      <dgm:spPr/>
    </dgm:pt>
    <dgm:pt modelId="{B388E40B-CA60-40C8-BAEB-7FB2B58048CF}" type="pres">
      <dgm:prSet presAssocID="{C9C9E41C-8832-48FC-BC7A-7A568A02C806}" presName="parTxOnly" presStyleLbl="node1" presStyleIdx="2" presStyleCnt="5" custLinFactX="-160112" custLinFactNeighborX="-200000" custLinFactNeighborY="4">
        <dgm:presLayoutVars>
          <dgm:chMax val="0"/>
          <dgm:chPref val="0"/>
          <dgm:bulletEnabled val="1"/>
        </dgm:presLayoutVars>
      </dgm:prSet>
      <dgm:spPr/>
    </dgm:pt>
    <dgm:pt modelId="{F2815878-D0AD-461C-A434-3E732B85D14C}" type="pres">
      <dgm:prSet presAssocID="{B27A80D8-CDC7-4417-B742-D6BACC97774A}" presName="parTxOnlySpace" presStyleCnt="0"/>
      <dgm:spPr/>
    </dgm:pt>
    <dgm:pt modelId="{0D27972F-FAC0-4466-B2C8-F4F38B97B666}" type="pres">
      <dgm:prSet presAssocID="{04167A98-BF0B-4645-91E0-63FAFF2257F7}" presName="parTxOnly" presStyleLbl="node1" presStyleIdx="3" presStyleCnt="5" custLinFactX="-80000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FE7593C4-ACF3-4E81-B391-53DA5A0AF4DA}" type="pres">
      <dgm:prSet presAssocID="{EB1DA8D7-5EC8-4B1A-8BBF-E834378937B3}" presName="parTxOnlySpace" presStyleCnt="0"/>
      <dgm:spPr/>
    </dgm:pt>
    <dgm:pt modelId="{439619A4-506C-4897-BAC5-9834C8B51CD2}" type="pres">
      <dgm:prSet presAssocID="{F61FF1C0-1471-4466-8DD4-44443017D88C}" presName="parTxOnly" presStyleLbl="node1" presStyleIdx="4" presStyleCnt="5" custLinFactX="-81419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FE23D004-162C-4853-8B40-3263873A7E96}" type="presOf" srcId="{B4B69DAB-0EDD-4DC5-8253-0328A7EF47B2}" destId="{8AB3DDD8-5FC6-4A13-AEF4-E71B9ECF4A45}" srcOrd="0" destOrd="0" presId="urn:microsoft.com/office/officeart/2005/8/layout/chevron1"/>
    <dgm:cxn modelId="{BE70B53E-458B-4BF4-93D5-A5244EB55A88}" type="presOf" srcId="{04167A98-BF0B-4645-91E0-63FAFF2257F7}" destId="{0D27972F-FAC0-4466-B2C8-F4F38B97B666}" srcOrd="0" destOrd="0" presId="urn:microsoft.com/office/officeart/2005/8/layout/chevron1"/>
    <dgm:cxn modelId="{0F83705C-F704-4BAF-8E01-A1A74CBCEF12}" srcId="{6C740FAE-7D7D-4489-9BAC-40167BE4F2B4}" destId="{F8DAC9D4-2082-4277-8E3D-3226D8FAE2B9}" srcOrd="0" destOrd="0" parTransId="{82CED016-086C-4DF1-BB82-92BD1857367B}" sibTransId="{8F33BDB6-0701-438D-9586-65287D1958DE}"/>
    <dgm:cxn modelId="{AB0C6F4A-E7CB-4D6F-8FF7-A3C2FE5A7843}" type="presOf" srcId="{F8DAC9D4-2082-4277-8E3D-3226D8FAE2B9}" destId="{64C07084-82D6-4F9F-9908-4265B0D3D770}" srcOrd="0" destOrd="0" presId="urn:microsoft.com/office/officeart/2005/8/layout/chevron1"/>
    <dgm:cxn modelId="{27E67792-C9CC-4AA7-81CD-8F8B0E7A1A50}" type="presOf" srcId="{6C740FAE-7D7D-4489-9BAC-40167BE4F2B4}" destId="{CE21A3D4-07E8-4744-96B4-356BD12EE089}" srcOrd="0" destOrd="0" presId="urn:microsoft.com/office/officeart/2005/8/layout/chevron1"/>
    <dgm:cxn modelId="{74C52797-84A0-4314-8855-D4E07E261266}" srcId="{6C740FAE-7D7D-4489-9BAC-40167BE4F2B4}" destId="{C9C9E41C-8832-48FC-BC7A-7A568A02C806}" srcOrd="2" destOrd="0" parTransId="{92C18740-42BC-4B8A-BDF8-AA87A7C42DBD}" sibTransId="{B27A80D8-CDC7-4417-B742-D6BACC97774A}"/>
    <dgm:cxn modelId="{8063B9B3-7A32-4CBD-AD01-6EE698E5F757}" type="presOf" srcId="{C9C9E41C-8832-48FC-BC7A-7A568A02C806}" destId="{B388E40B-CA60-40C8-BAEB-7FB2B58048CF}" srcOrd="0" destOrd="0" presId="urn:microsoft.com/office/officeart/2005/8/layout/chevron1"/>
    <dgm:cxn modelId="{A3A377C0-62D4-4398-A7C3-38993C2F3A23}" type="presOf" srcId="{F61FF1C0-1471-4466-8DD4-44443017D88C}" destId="{439619A4-506C-4897-BAC5-9834C8B51CD2}" srcOrd="0" destOrd="0" presId="urn:microsoft.com/office/officeart/2005/8/layout/chevron1"/>
    <dgm:cxn modelId="{BEFD48CF-7AEF-449C-B9D9-DB65BD4E7042}" srcId="{6C740FAE-7D7D-4489-9BAC-40167BE4F2B4}" destId="{F61FF1C0-1471-4466-8DD4-44443017D88C}" srcOrd="4" destOrd="0" parTransId="{D12EFA23-329F-4D65-850E-05BBAE436FE2}" sibTransId="{6FA9471D-18BF-4559-8EAC-D476B99048DD}"/>
    <dgm:cxn modelId="{770284D6-2B76-464B-9E82-103E8E32CB4B}" srcId="{6C740FAE-7D7D-4489-9BAC-40167BE4F2B4}" destId="{B4B69DAB-0EDD-4DC5-8253-0328A7EF47B2}" srcOrd="1" destOrd="0" parTransId="{3E19F454-91B5-41F9-9509-0042CA0B05DE}" sibTransId="{A10B8BF2-03A0-4536-85D4-876E820BB910}"/>
    <dgm:cxn modelId="{175BE5DF-23D2-4603-A2D4-D01435EC9537}" srcId="{6C740FAE-7D7D-4489-9BAC-40167BE4F2B4}" destId="{04167A98-BF0B-4645-91E0-63FAFF2257F7}" srcOrd="3" destOrd="0" parTransId="{0B1BEC31-1345-445E-B4EC-E3E5CE58ACFD}" sibTransId="{EB1DA8D7-5EC8-4B1A-8BBF-E834378937B3}"/>
    <dgm:cxn modelId="{3CE08EE4-A4D6-4569-96E0-CB2752057D12}" type="presParOf" srcId="{CE21A3D4-07E8-4744-96B4-356BD12EE089}" destId="{64C07084-82D6-4F9F-9908-4265B0D3D770}" srcOrd="0" destOrd="0" presId="urn:microsoft.com/office/officeart/2005/8/layout/chevron1"/>
    <dgm:cxn modelId="{D68EDDA2-C016-4A7C-BEFC-E35533B753E8}" type="presParOf" srcId="{CE21A3D4-07E8-4744-96B4-356BD12EE089}" destId="{032BC00A-26C4-4D5F-926A-D8239117B324}" srcOrd="1" destOrd="0" presId="urn:microsoft.com/office/officeart/2005/8/layout/chevron1"/>
    <dgm:cxn modelId="{F69D92BC-DC47-40A1-B8DE-5F4CDB1CB299}" type="presParOf" srcId="{CE21A3D4-07E8-4744-96B4-356BD12EE089}" destId="{8AB3DDD8-5FC6-4A13-AEF4-E71B9ECF4A45}" srcOrd="2" destOrd="0" presId="urn:microsoft.com/office/officeart/2005/8/layout/chevron1"/>
    <dgm:cxn modelId="{05E8A734-516C-4590-8332-6687FF64E6B9}" type="presParOf" srcId="{CE21A3D4-07E8-4744-96B4-356BD12EE089}" destId="{35DD32FC-0177-4F62-B93A-4F1096AD7FDC}" srcOrd="3" destOrd="0" presId="urn:microsoft.com/office/officeart/2005/8/layout/chevron1"/>
    <dgm:cxn modelId="{9589F699-E8BC-46A3-9720-B1DCE544C1F9}" type="presParOf" srcId="{CE21A3D4-07E8-4744-96B4-356BD12EE089}" destId="{B388E40B-CA60-40C8-BAEB-7FB2B58048CF}" srcOrd="4" destOrd="0" presId="urn:microsoft.com/office/officeart/2005/8/layout/chevron1"/>
    <dgm:cxn modelId="{F039AEA2-8AE5-4793-BBC8-2FA6DAF6095F}" type="presParOf" srcId="{CE21A3D4-07E8-4744-96B4-356BD12EE089}" destId="{F2815878-D0AD-461C-A434-3E732B85D14C}" srcOrd="5" destOrd="0" presId="urn:microsoft.com/office/officeart/2005/8/layout/chevron1"/>
    <dgm:cxn modelId="{012EDCA3-EC89-48A4-AC61-8E903743AFEB}" type="presParOf" srcId="{CE21A3D4-07E8-4744-96B4-356BD12EE089}" destId="{0D27972F-FAC0-4466-B2C8-F4F38B97B666}" srcOrd="6" destOrd="0" presId="urn:microsoft.com/office/officeart/2005/8/layout/chevron1"/>
    <dgm:cxn modelId="{FB488AD5-3D1F-43C0-A873-8CB23F536424}" type="presParOf" srcId="{CE21A3D4-07E8-4744-96B4-356BD12EE089}" destId="{FE7593C4-ACF3-4E81-B391-53DA5A0AF4DA}" srcOrd="7" destOrd="0" presId="urn:microsoft.com/office/officeart/2005/8/layout/chevron1"/>
    <dgm:cxn modelId="{88646A22-F53B-4528-A2B1-C7862CE7538D}" type="presParOf" srcId="{CE21A3D4-07E8-4744-96B4-356BD12EE089}" destId="{439619A4-506C-4897-BAC5-9834C8B51C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72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826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2183957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69495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19041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04579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650218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7726" y="2106822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6515683" y="2110007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 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1221" y="2110007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8687108" y="2106822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72646" y="2106822"/>
        <a:ext cx="1456614" cy="9710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07084-82D6-4F9F-9908-4265B0D3D770}">
      <dsp:nvSpPr>
        <dsp:cNvPr id="0" name=""/>
        <dsp:cNvSpPr/>
      </dsp:nvSpPr>
      <dsp:spPr>
        <a:xfrm>
          <a:off x="8706430" y="2100452"/>
          <a:ext cx="2427689" cy="971075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Synthesis </a:t>
          </a:r>
          <a:r>
            <a:rPr lang="en-US" sz="16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&amp; Layout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191968" y="2100452"/>
        <a:ext cx="1456614" cy="971075"/>
      </dsp:txXfrm>
    </dsp:sp>
    <dsp:sp modelId="{8AB3DDD8-5FC6-4A13-AEF4-E71B9ECF4A45}">
      <dsp:nvSpPr>
        <dsp:cNvPr id="0" name=""/>
        <dsp:cNvSpPr/>
      </dsp:nvSpPr>
      <dsp:spPr>
        <a:xfrm>
          <a:off x="218764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Software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73186" y="2090974"/>
        <a:ext cx="1456614" cy="971075"/>
      </dsp:txXfrm>
    </dsp:sp>
    <dsp:sp modelId="{B388E40B-CA60-40C8-BAEB-7FB2B58048CF}">
      <dsp:nvSpPr>
        <dsp:cNvPr id="0" name=""/>
        <dsp:cNvSpPr/>
      </dsp:nvSpPr>
      <dsp:spPr>
        <a:xfrm>
          <a:off x="8" y="2091013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Algorithm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546" y="2091013"/>
        <a:ext cx="1456614" cy="971075"/>
      </dsp:txXfrm>
    </dsp:sp>
    <dsp:sp modelId="{0D27972F-FAC0-4466-B2C8-F4F38B97B666}">
      <dsp:nvSpPr>
        <dsp:cNvPr id="0" name=""/>
        <dsp:cNvSpPr/>
      </dsp:nvSpPr>
      <dsp:spPr>
        <a:xfrm>
          <a:off x="4372568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Architecture Design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58106" y="2090974"/>
        <a:ext cx="1456614" cy="971075"/>
      </dsp:txXfrm>
    </dsp:sp>
    <dsp:sp modelId="{439619A4-506C-4897-BAC5-9834C8B51CD2}">
      <dsp:nvSpPr>
        <dsp:cNvPr id="0" name=""/>
        <dsp:cNvSpPr/>
      </dsp:nvSpPr>
      <dsp:spPr>
        <a:xfrm>
          <a:off x="6523039" y="2090974"/>
          <a:ext cx="2427689" cy="97107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Verification</a:t>
          </a:r>
          <a:endParaRPr lang="LID4096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008577" y="2090974"/>
        <a:ext cx="1456614" cy="971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B942EB1-7330-4531-A2B8-A42094515240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56F496C-8E16-4DCF-A07D-4297BE9935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70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496C-8E16-4DCF-A07D-4297BE99358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24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A0CEDC-46C4-42BF-993D-DDD60FCD8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D4CE116-8510-404D-8055-213638926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B2EF57-493B-4445-BD64-80EF5FE0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4C8D4B-0F3B-4744-8DC6-D94BA004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A5784CD-7139-4328-AB00-B1CE92C5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432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855DC3-F648-47B5-AB6E-401BF1B2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1962F7-7BD3-48C3-B284-70223E3D9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5BC866-764C-47CD-ADA4-0A7653D0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491022-DF5D-4E6B-A81D-21CC1B9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C35C80-F52C-4314-B0EB-530D58B1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347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5CD0C6B-8B8A-4E1F-AD83-CD0FD9926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16EE6AD-B26D-45DA-9BB1-53765DAD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C5814D-B0D5-47AE-B782-31481E2D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A45830-EF8E-4A5A-90D6-372D57B3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6892BA-A522-4745-9678-81B64A45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21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20748-54E6-43FF-AFA8-57F39983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440236-C254-446F-BD56-C2CEBE85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063AE84-50BB-43C7-870E-7A56E37E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7CF2AD-F8D2-4A11-9791-24422048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BECE34-2D2C-4EFA-A099-DDBF885B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92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1BB7C4-357D-4779-98EC-D4765D83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F50C95E-3035-4306-8CEF-CECCFAD8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1DD3C8-7F82-4F41-99FD-0C5235AC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113041-4268-4698-86FA-6E0B3CBE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8E4356-8104-4CDB-961F-34C57CD6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843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7EFEA4-BA09-4BA8-99B5-FD42B228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78B896-5409-4D50-A967-019FBBCAD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28EB0F9-E8E7-4EC5-B7C0-BE2BF2B6E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B31B6EB-45FD-4DE3-96CC-0B20CFE2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FC16A4-27BC-4C7B-B770-9C5DA331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9474BAA-6052-42F1-97F7-BC7F36D5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73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E31BF5-D4B6-4DF3-ABB9-CDB2C77C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560792-F40E-438D-B6F7-F674E222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0A838C5-3E69-4FD3-BE60-A0586563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D34AF16C-E460-4EB2-A06F-EA2B6D74A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3639A21-A101-4D0E-AFC7-236B02972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C6C51FD-DFC7-4329-86F9-BA6E023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76C2CDD-08FB-43CA-A4A6-6FA354E3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AD0740C-2B28-4347-ACB0-124D8F9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2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79BF6D-EEEE-4728-BD52-2005A31A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2156AB9-1D1B-4C67-B67E-17661A11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1415323-1670-4536-87BF-B63A3D21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CD1D696-23B3-493B-96F0-9B75F62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77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1878641-B408-4A12-B9C8-F230A31D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717FAF0-9D31-4CD7-BA05-885AB6EA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B4F2167-E3CA-4624-9415-907E4FB7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74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044206-7AE0-4517-A192-6ABF8833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698772-D899-4B73-B2C9-489E123A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BBDB07D-2B4C-43E0-8C0D-D9FA19811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6030BE-532F-4CBA-8EE1-57ABDE40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D048AA-3EFA-4F91-8A45-EE44DEC9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A2C948-9208-44EC-A1E3-A50C63DD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610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75CDE3-2AC0-4974-9D82-40BE26F9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8309494-31B3-4845-8FE1-92220025A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56F69D1-672F-4FDB-BD2B-9CBB89B8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DAE5FC1-C83E-4E66-B30D-D22BE2CA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EEE7F0-30FE-4E07-BF31-4239BC18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8FE8ECC-692F-464C-B401-17A7CFE4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140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672FAD-0F3F-4729-9DFF-65D280F5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3949070-E708-4E3F-AB7F-D4B353D6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04F7D9-6425-4F01-B976-B676B82AB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CE13E-C2F2-4282-AD45-251E1277B3F3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42B555-3C00-44A7-902B-1BF5DA22E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361A6D-4BD1-4040-959B-D5223FA55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C4041-A754-4F9F-8760-4AD386EE8F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46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561C98B-5444-421A-B11E-BEBF13C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70987" y="682966"/>
            <a:ext cx="4937078" cy="2040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RAID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42164EC-2680-4BC1-8CEB-87B070272D81}"/>
              </a:ext>
            </a:extLst>
          </p:cNvPr>
          <p:cNvSpPr/>
          <p:nvPr/>
        </p:nvSpPr>
        <p:spPr>
          <a:xfrm>
            <a:off x="6580476" y="3644900"/>
            <a:ext cx="3318100" cy="216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Eliraz Kadosh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0">
              <a:lnSpc>
                <a:spcPts val="2150"/>
              </a:lnSpc>
              <a:buNone/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Eliram Amrusi</a:t>
            </a:r>
          </a:p>
          <a:p>
            <a:pPr marL="0" indent="0" algn="ctr" rtl="0">
              <a:lnSpc>
                <a:spcPts val="2150"/>
              </a:lnSpc>
              <a:buNone/>
            </a:pPr>
            <a:endParaRPr lang="en-US" sz="28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ts val="2150"/>
              </a:lnSpc>
            </a:pPr>
            <a:r>
              <a:rPr lang="en-US" sz="28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Supervisor: Dr. Amit Berman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8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61414" y="94240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06BC4F5-5FDA-42BD-8425-67A72F9F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62" y="1434772"/>
            <a:ext cx="2869479" cy="500062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1130278-885A-4651-A78B-75880CEB1AD6}"/>
              </a:ext>
            </a:extLst>
          </p:cNvPr>
          <p:cNvSpPr/>
          <p:nvPr/>
        </p:nvSpPr>
        <p:spPr>
          <a:xfrm>
            <a:off x="4203843" y="549536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Read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06148A4-9407-4634-BBEC-BB64B825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5" y="1220460"/>
            <a:ext cx="3711638" cy="563754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B1E3C80D-80CB-4B5B-933D-A5BE1E6442D3}"/>
              </a:ext>
            </a:extLst>
          </p:cNvPr>
          <p:cNvSpPr/>
          <p:nvPr/>
        </p:nvSpPr>
        <p:spPr>
          <a:xfrm>
            <a:off x="492205" y="545681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800" b="1" dirty="0"/>
              <a:t>Write Request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1F233B-75B9-433C-9A06-796CCAFD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98" y="1485736"/>
            <a:ext cx="2894921" cy="446347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288EA4E-D568-4380-83FF-A3912D29B75B}"/>
              </a:ext>
            </a:extLst>
          </p:cNvPr>
          <p:cNvSpPr/>
          <p:nvPr/>
        </p:nvSpPr>
        <p:spPr>
          <a:xfrm>
            <a:off x="8127776" y="545680"/>
            <a:ext cx="378431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>
              <a:lnSpc>
                <a:spcPts val="5550"/>
              </a:lnSpc>
            </a:pPr>
            <a:r>
              <a:rPr lang="en-US" sz="2800" b="1" dirty="0"/>
              <a:t>RAID Recovery Flow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0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36214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3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Proof of concept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831399"/>
            <a:ext cx="4002895" cy="48013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model of the algorithm </a:t>
            </a:r>
            <a:b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written in Python.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simulation of 100,000 writes, Round Robin parity showed an improvement of ~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40% in wear leveling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RAID 5 + Hamming ECC logic was validated through software simulation.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0BCC22A-0DBD-4DF3-B63F-96CF5DAC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5" y="1831399"/>
            <a:ext cx="7904155" cy="44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62521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39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697497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Architectural Design - Top Level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5" y="1640916"/>
            <a:ext cx="4195142" cy="4308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000" b="1" dirty="0"/>
              <a:t>Inputs: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clk</a:t>
            </a:r>
            <a:r>
              <a:rPr lang="en-US" sz="2000" dirty="0"/>
              <a:t> – System clock.</a:t>
            </a:r>
            <a:br>
              <a:rPr lang="en-US" sz="2000" dirty="0"/>
            </a:br>
            <a:r>
              <a:rPr lang="en-US" sz="2000" dirty="0"/>
              <a:t>• reset – System reset.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wr_enable</a:t>
            </a:r>
            <a:r>
              <a:rPr lang="en-US" sz="2000" dirty="0"/>
              <a:t> – Write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wr_data</a:t>
            </a:r>
            <a:r>
              <a:rPr lang="en-US" sz="2000" dirty="0"/>
              <a:t> [15:0] – Data to be written.</a:t>
            </a:r>
            <a:br>
              <a:rPr lang="en-US" sz="2000" dirty="0"/>
            </a:br>
            <a:r>
              <a:rPr lang="en-US" sz="2000" dirty="0"/>
              <a:t>• address [7:0] – Address for read or write, depending on </a:t>
            </a:r>
            <a:r>
              <a:rPr lang="en-US" sz="2000" dirty="0" err="1"/>
              <a:t>wr_enable</a:t>
            </a:r>
            <a:r>
              <a:rPr lang="en-US" sz="2000" dirty="0"/>
              <a:t> or </a:t>
            </a:r>
            <a:r>
              <a:rPr lang="en-US" sz="2000" dirty="0" err="1"/>
              <a:t>rd_enable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rd_enable</a:t>
            </a:r>
            <a:r>
              <a:rPr lang="en-US" sz="2000" dirty="0"/>
              <a:t> – Read enable signal.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disk_stat</a:t>
            </a:r>
            <a:r>
              <a:rPr lang="en-US" sz="2000" dirty="0"/>
              <a:t> [2:0] – Indicates which disks are functional (used to simulate disk failure).</a:t>
            </a:r>
          </a:p>
          <a:p>
            <a:pPr algn="l" rtl="0"/>
            <a:r>
              <a:rPr lang="en-US" sz="2000" b="1" dirty="0"/>
              <a:t>Output: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data_read</a:t>
            </a:r>
            <a:r>
              <a:rPr lang="en-US" sz="2000" dirty="0"/>
              <a:t> [15:0] – Data that was read.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3A2D84E-FC2A-4B46-BDDD-AB70830C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58" y="2051091"/>
            <a:ext cx="7874642" cy="37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Encoder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22217" y="1528363"/>
            <a:ext cx="5190564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Encodes </a:t>
            </a:r>
            <a:r>
              <a:rPr lang="en-US" sz="2000" b="1" dirty="0"/>
              <a:t>8-bit data</a:t>
            </a:r>
            <a:r>
              <a:rPr lang="en-US" sz="2000" dirty="0"/>
              <a:t> into a </a:t>
            </a:r>
            <a:r>
              <a:rPr lang="en-US" sz="2000" b="1" dirty="0"/>
              <a:t>12-bit Hamming codeword</a:t>
            </a:r>
            <a:r>
              <a:rPr lang="en-US" sz="2000" dirty="0"/>
              <a:t> using </a:t>
            </a:r>
            <a:r>
              <a:rPr lang="en-US" sz="2000" b="1" dirty="0"/>
              <a:t>Hamming (12, 8)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</a:t>
            </a:r>
            <a:r>
              <a:rPr lang="en-US" sz="2000" b="1" dirty="0"/>
              <a:t>4 parity bits</a:t>
            </a:r>
            <a:r>
              <a:rPr lang="en-US" sz="2000" dirty="0"/>
              <a:t> (P1, P2, P4, P8) using </a:t>
            </a:r>
            <a:r>
              <a:rPr lang="en-US" sz="2000" b="1" dirty="0"/>
              <a:t>XOR logic</a:t>
            </a:r>
            <a:r>
              <a:rPr lang="en-US" sz="2000" dirty="0"/>
              <a:t> over specific data bits.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  <a:p>
            <a:pPr algn="l" rtl="0"/>
            <a:endParaRPr lang="en-US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E23763-E3ED-4913-8A2A-CF8D8EC3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40" y="1332504"/>
            <a:ext cx="5975960" cy="257116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ADC3A84-2041-4214-BD3F-F766F624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28" y="4099532"/>
            <a:ext cx="6475355" cy="26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Parity Calculator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093824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Computes the </a:t>
            </a:r>
            <a:r>
              <a:rPr lang="en-US" sz="2000" b="1" dirty="0"/>
              <a:t>parity block (P) </a:t>
            </a:r>
            <a:r>
              <a:rPr lang="en-US" sz="2000" dirty="0"/>
              <a:t>by performing </a:t>
            </a:r>
            <a:r>
              <a:rPr lang="en-US" sz="2000" b="1" dirty="0"/>
              <a:t>bitwise XOR</a:t>
            </a:r>
            <a:r>
              <a:rPr lang="en-US" sz="2000" dirty="0"/>
              <a:t> between two encoded data blocks (D0, D1).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Enables </a:t>
            </a:r>
            <a:r>
              <a:rPr lang="en-US" sz="2000" b="1" dirty="0"/>
              <a:t>RAID 5 functionality</a:t>
            </a:r>
            <a:r>
              <a:rPr lang="en-US" sz="2000" dirty="0"/>
              <a:t>, allowing </a:t>
            </a:r>
            <a:r>
              <a:rPr lang="en-US" sz="2000" b="1" dirty="0"/>
              <a:t>data recovery </a:t>
            </a:r>
            <a:r>
              <a:rPr lang="en-US" sz="2000" dirty="0"/>
              <a:t>in case of a </a:t>
            </a:r>
            <a:r>
              <a:rPr lang="en-US" sz="2000" b="1" dirty="0"/>
              <a:t>single disk failure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parity is aligned with Hamming-encoded data for consistency in error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a </a:t>
            </a:r>
            <a:r>
              <a:rPr lang="en-US" sz="2000" b="1" dirty="0"/>
              <a:t>single clock cycle</a:t>
            </a:r>
            <a:r>
              <a:rPr lang="en-US" sz="2000" dirty="0"/>
              <a:t>, outputting the calculated parity and passing through the data blocks.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EE86A3D-79AD-4A40-B79A-80086B69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52" y="1920380"/>
            <a:ext cx="5982535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Checker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45549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Checks a </a:t>
            </a:r>
            <a:r>
              <a:rPr lang="en-US" sz="2000" b="1" dirty="0"/>
              <a:t>12-bit Hamming-encoded block</a:t>
            </a:r>
            <a:r>
              <a:rPr lang="en-US" sz="2000" dirty="0"/>
              <a:t> for </a:t>
            </a:r>
            <a:r>
              <a:rPr lang="en-US" sz="2000" b="1" dirty="0"/>
              <a:t>single-bit errors (SBE)</a:t>
            </a:r>
            <a:r>
              <a:rPr lang="en-US" sz="2000" dirty="0"/>
              <a:t> using </a:t>
            </a:r>
            <a:r>
              <a:rPr lang="en-US" sz="2000" b="1" dirty="0"/>
              <a:t>syndrome calculation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Calculates a </a:t>
            </a:r>
            <a:r>
              <a:rPr lang="en-US" sz="2000" b="1" dirty="0"/>
              <a:t>4-bit syndrome</a:t>
            </a:r>
            <a:r>
              <a:rPr lang="en-US" sz="2000" dirty="0"/>
              <a:t> based on parity checks (P1, P2, P4, P8) to </a:t>
            </a:r>
            <a:r>
              <a:rPr lang="en-US" sz="2000" b="1" dirty="0"/>
              <a:t>identify the error position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b="1" dirty="0"/>
              <a:t>syndrome = 0</a:t>
            </a:r>
            <a:r>
              <a:rPr lang="en-US" sz="2000" dirty="0"/>
              <a:t>: no error; if </a:t>
            </a:r>
            <a:r>
              <a:rPr lang="en-US" sz="2000" b="1" dirty="0"/>
              <a:t>syndrome ≠ 0</a:t>
            </a:r>
            <a:r>
              <a:rPr lang="en-US" sz="2000" dirty="0"/>
              <a:t>: error detected at the indicated bit position.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Prepares data for correction or validation and outputs results for </a:t>
            </a:r>
            <a:r>
              <a:rPr lang="en-US" sz="2000" b="1" dirty="0"/>
              <a:t>read or write flows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CA2FB09-48CC-4CF5-BB9A-74F6A00F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1" y="1508928"/>
            <a:ext cx="5216082" cy="43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Fixer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syndrome (4 bits) </a:t>
            </a:r>
            <a:r>
              <a:rPr lang="en-US" sz="2000" dirty="0"/>
              <a:t>indicating the </a:t>
            </a:r>
            <a:r>
              <a:rPr lang="en-US" sz="2000" b="1" dirty="0"/>
              <a:t>position of a single-bit error </a:t>
            </a:r>
            <a:r>
              <a:rPr lang="en-US" sz="2000" dirty="0"/>
              <a:t>within a 12-bit Hamming-encoded word.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bitwise XOR </a:t>
            </a:r>
            <a:r>
              <a:rPr lang="en-US" sz="2000" dirty="0"/>
              <a:t>between bad_data and the </a:t>
            </a:r>
            <a:r>
              <a:rPr lang="en-US" sz="2000" dirty="0" err="1"/>
              <a:t>error_pattern</a:t>
            </a:r>
            <a:r>
              <a:rPr lang="en-US" sz="2000" dirty="0"/>
              <a:t> corrects the error by </a:t>
            </a:r>
            <a:r>
              <a:rPr lang="en-US" sz="2000" b="1" dirty="0"/>
              <a:t>flipping the faulty bit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</a:t>
            </a:r>
            <a:r>
              <a:rPr lang="en-US" sz="2000" dirty="0"/>
              <a:t>is registered and outputted in the next clock cycle, along with the original encoded data and corresponding address.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241BC8A-D6EE-4B1D-94BB-E286D065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8" y="2236306"/>
            <a:ext cx="57824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8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Hamming Decoder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166125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Receives a </a:t>
            </a:r>
            <a:r>
              <a:rPr lang="en-US" sz="2000" b="1" dirty="0"/>
              <a:t>12-bit Hamming-encoded word </a:t>
            </a:r>
            <a:r>
              <a:rPr lang="en-US" sz="2000" dirty="0"/>
              <a:t>and extracts the</a:t>
            </a:r>
            <a:r>
              <a:rPr lang="en-US" sz="2000" b="1" dirty="0"/>
              <a:t> original 8-bit data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Selects between the </a:t>
            </a:r>
            <a:r>
              <a:rPr lang="en-US" sz="2000" b="1" dirty="0"/>
              <a:t>corrected data </a:t>
            </a:r>
            <a:r>
              <a:rPr lang="en-US" sz="2000" dirty="0"/>
              <a:t>(from Hamming Fixer) and the </a:t>
            </a:r>
            <a:r>
              <a:rPr lang="en-US" sz="2000" b="1" dirty="0"/>
              <a:t>original encoded data</a:t>
            </a:r>
            <a:r>
              <a:rPr lang="en-US" sz="2000" dirty="0"/>
              <a:t>, based on control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only the </a:t>
            </a:r>
            <a:r>
              <a:rPr lang="en-US" sz="2000" b="1" dirty="0"/>
              <a:t>data bits</a:t>
            </a:r>
            <a:r>
              <a:rPr lang="en-US" sz="2000" dirty="0"/>
              <a:t>, ignoring the parity bits, from predefined positions.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7BBA63-83F0-47C1-8B40-202953C3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57" y="1356018"/>
            <a:ext cx="5559244" cy="44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749908" y="1147229"/>
            <a:ext cx="695234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time,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SSDs experience wear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repeated write/erase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cycles, leading to cell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degradation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performance degradation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as error rates increase.</a:t>
            </a:r>
          </a:p>
          <a:p>
            <a:pPr algn="l" rtl="0"/>
            <a:endParaRPr lang="en-US" sz="20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5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storage reliability by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recovering from single disk failures using parity.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errors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SSDs are common and cannot be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corrected by RAID 5 alone.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detects and corrects single-bit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errors using added parity bits.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and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data integrity and system resilience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EE5AE6F-AD65-4BE5-B7EF-5B5721CC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8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Compare Encoded Blocks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5147553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Compares two </a:t>
            </a:r>
            <a:r>
              <a:rPr lang="en-US" sz="2000" b="1" dirty="0"/>
              <a:t>12-bit Hamming-encoded blocks</a:t>
            </a:r>
            <a:r>
              <a:rPr lang="en-US" sz="2000" dirty="0"/>
              <a:t> to determine if they are </a:t>
            </a:r>
            <a:r>
              <a:rPr lang="en-US" sz="2000" b="1" dirty="0"/>
              <a:t>identical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Helps </a:t>
            </a:r>
            <a:r>
              <a:rPr lang="en-US" sz="2000" b="1" dirty="0"/>
              <a:t>avoid unnecessary writes </a:t>
            </a:r>
            <a:r>
              <a:rPr lang="en-US" sz="2000" dirty="0"/>
              <a:t>to memory by detecting if new data equals existing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Reduces </a:t>
            </a:r>
            <a:r>
              <a:rPr lang="en-US" sz="2000" b="1" dirty="0"/>
              <a:t>write cycles</a:t>
            </a:r>
            <a:r>
              <a:rPr lang="en-US" sz="2000" dirty="0"/>
              <a:t>, improving </a:t>
            </a:r>
            <a:r>
              <a:rPr lang="en-US" sz="2000" b="1" dirty="0"/>
              <a:t>wear leveling </a:t>
            </a:r>
            <a:r>
              <a:rPr lang="en-US" sz="2000" dirty="0"/>
              <a:t>and overall system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Outputs a flag (equal) indicating whether the blocks match.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2 such blocks for </a:t>
            </a:r>
            <a:r>
              <a:rPr lang="en-US" sz="2000" b="1" dirty="0"/>
              <a:t>parallel computing</a:t>
            </a:r>
            <a:r>
              <a:rPr lang="en-US" sz="20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540827F-7D50-4438-B30B-17E4521A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20" y="1771654"/>
            <a:ext cx="663985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Writer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Acts as a multiplexer, selecting between three write paths:</a:t>
            </a:r>
          </a:p>
          <a:p>
            <a:pPr algn="l" rtl="0"/>
            <a:r>
              <a:rPr lang="en-US" sz="2000" dirty="0"/>
              <a:t>      </a:t>
            </a:r>
            <a:r>
              <a:rPr lang="en-US" sz="2000" b="1" dirty="0"/>
              <a:t>Normal Write</a:t>
            </a:r>
            <a:r>
              <a:rPr lang="en-US" sz="2000" dirty="0"/>
              <a:t>, </a:t>
            </a:r>
            <a:r>
              <a:rPr lang="en-US" sz="2000" b="1" dirty="0"/>
              <a:t>Write for Read</a:t>
            </a:r>
            <a:r>
              <a:rPr lang="en-US" sz="2000" dirty="0"/>
              <a:t>, and </a:t>
            </a:r>
            <a:r>
              <a:rPr lang="en-US" sz="2000" b="1" dirty="0"/>
              <a:t>RAID Recovery Write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Manages </a:t>
            </a:r>
            <a:r>
              <a:rPr lang="en-US" sz="2000" b="1" dirty="0"/>
              <a:t>data routing </a:t>
            </a:r>
            <a:r>
              <a:rPr lang="en-US" sz="2000" dirty="0"/>
              <a:t>and </a:t>
            </a:r>
            <a:r>
              <a:rPr lang="en-US" sz="2000" b="1" dirty="0"/>
              <a:t>control signals </a:t>
            </a:r>
            <a:r>
              <a:rPr lang="en-US" sz="2000" dirty="0"/>
              <a:t>for writing to SSD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</a:t>
            </a:r>
            <a:r>
              <a:rPr lang="en-US" sz="2000" b="1" dirty="0"/>
              <a:t>only necessary data is written</a:t>
            </a:r>
            <a:r>
              <a:rPr lang="en-US" sz="2000" dirty="0"/>
              <a:t>, </a:t>
            </a:r>
            <a:r>
              <a:rPr lang="en-US" sz="2000" b="1" dirty="0"/>
              <a:t>reducing wear </a:t>
            </a:r>
            <a:r>
              <a:rPr lang="en-US" sz="2000" dirty="0"/>
              <a:t>and improving efficiency.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Signals back to the controller when the write operation is completed.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170CE9F-D539-43EE-9C69-08D91B57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1" y="0"/>
            <a:ext cx="477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6704659" cy="3693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</a:t>
            </a:r>
            <a:r>
              <a:rPr lang="en-US" sz="2000" b="1" dirty="0"/>
              <a:t>standard data writes </a:t>
            </a:r>
            <a:r>
              <a:rPr lang="en-US" sz="2000" dirty="0"/>
              <a:t>to disks using Hamming-encoded blocks and calculated parity.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Determines </a:t>
            </a:r>
            <a:r>
              <a:rPr lang="en-US" sz="2000" b="1" dirty="0"/>
              <a:t>which blocks (D0, D1, P)</a:t>
            </a:r>
            <a:r>
              <a:rPr lang="en-US" sz="2000" dirty="0"/>
              <a:t> need to be written based on:</a:t>
            </a:r>
          </a:p>
          <a:p>
            <a:pPr lvl="1" algn="l" rtl="0"/>
            <a:r>
              <a:rPr lang="en-US" sz="2000" dirty="0"/>
              <a:t>• Syndrome results (error detection)</a:t>
            </a:r>
          </a:p>
          <a:p>
            <a:pPr lvl="1" algn="l" rtl="0"/>
            <a:r>
              <a:rPr lang="en-US" sz="2000" dirty="0"/>
              <a:t>• Comparison results (data changed or not)</a:t>
            </a:r>
          </a:p>
          <a:p>
            <a:pPr lvl="1" algn="l" rtl="0"/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Avoids</a:t>
            </a:r>
            <a:r>
              <a:rPr lang="en-US" sz="2000" dirty="0"/>
              <a:t> writing blocks that are </a:t>
            </a:r>
            <a:r>
              <a:rPr lang="en-US" sz="2000" b="1" dirty="0"/>
              <a:t>unchanged</a:t>
            </a:r>
            <a:r>
              <a:rPr lang="en-US" sz="2000" dirty="0"/>
              <a:t>, reducing unnecessary writes.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efficient and </a:t>
            </a:r>
            <a:r>
              <a:rPr lang="en-US" sz="2000" b="1" dirty="0"/>
              <a:t>balanced wear leveling </a:t>
            </a:r>
            <a:r>
              <a:rPr lang="en-US" sz="2000" dirty="0"/>
              <a:t>across disks.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59AFAB41-B10A-4356-A2A1-13F5658A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55" y="2203254"/>
            <a:ext cx="478221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for Read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5098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single-bit error </a:t>
            </a:r>
            <a:r>
              <a:rPr lang="en-US" sz="2000" dirty="0"/>
              <a:t>is detected and corrected using Hamming ECC.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corrected data block </a:t>
            </a:r>
            <a:r>
              <a:rPr lang="en-US" sz="2000" dirty="0"/>
              <a:t>is written back to memory to restore data integrity.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that future reads will access the </a:t>
            </a:r>
            <a:r>
              <a:rPr lang="en-US" sz="2000" b="1" dirty="0"/>
              <a:t>error-free version</a:t>
            </a:r>
            <a:r>
              <a:rPr lang="en-US" sz="2000" dirty="0"/>
              <a:t> of the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corrected block is written </a:t>
            </a:r>
            <a:r>
              <a:rPr lang="en-US" sz="2000" dirty="0"/>
              <a:t>— no parity recalculation is performed.</a:t>
            </a:r>
          </a:p>
        </p:txBody>
      </p:sp>
      <p:pic>
        <p:nvPicPr>
          <p:cNvPr id="5" name="תמונה 4" descr="C:\Users\Eli-Laptop\AppData\Local\Microsoft\Windows\INetCache\Content.MSO\9A543D36.tmp">
            <a:extLst>
              <a:ext uri="{FF2B5EF4-FFF2-40B4-BE49-F238E27FC236}">
                <a16:creationId xmlns:a16="http://schemas.microsoft.com/office/drawing/2014/main" id="{34C1E896-37C9-4C3C-9920-63DCB78DA7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05" y="2150704"/>
            <a:ext cx="5632167" cy="327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43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Write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Triggered during </a:t>
            </a:r>
            <a:r>
              <a:rPr lang="en-US" sz="2000" b="1" dirty="0"/>
              <a:t>RAID 5 recovery </a:t>
            </a:r>
            <a:r>
              <a:rPr lang="en-US" sz="2000" dirty="0"/>
              <a:t>when a </a:t>
            </a:r>
            <a:r>
              <a:rPr lang="en-US" sz="2000" b="1" dirty="0"/>
              <a:t>disk failure is detected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missing block is </a:t>
            </a:r>
            <a:r>
              <a:rPr lang="en-US" sz="2000" b="1" dirty="0"/>
              <a:t>reconstructed</a:t>
            </a:r>
            <a:r>
              <a:rPr lang="en-US" sz="2000" dirty="0"/>
              <a:t> using the XOR of the two remaining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recovered data </a:t>
            </a:r>
            <a:r>
              <a:rPr lang="en-US" sz="2000" dirty="0"/>
              <a:t>is then written to the location of the failed disk once it becomes available.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mechanism ensures </a:t>
            </a:r>
            <a:r>
              <a:rPr lang="en-US" sz="2000" b="1" dirty="0"/>
              <a:t>full data restoration </a:t>
            </a:r>
            <a:r>
              <a:rPr lang="en-US" sz="2000" dirty="0"/>
              <a:t>after a single disk failure</a:t>
            </a:r>
          </a:p>
        </p:txBody>
      </p:sp>
      <p:pic>
        <p:nvPicPr>
          <p:cNvPr id="6" name="תמונה 5" descr="C:\Users\Eli-Laptop\AppData\Local\Microsoft\Windows\INetCache\Content.MSO\81332E2.tmp">
            <a:extLst>
              <a:ext uri="{FF2B5EF4-FFF2-40B4-BE49-F238E27FC236}">
                <a16:creationId xmlns:a16="http://schemas.microsoft.com/office/drawing/2014/main" id="{A2C49BBA-915A-4E6F-B07C-C8C8A2A312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1" y="2137336"/>
            <a:ext cx="5831505" cy="3100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66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Disk Reader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data blocks </a:t>
            </a:r>
            <a:r>
              <a:rPr lang="en-US" sz="2000" b="1" dirty="0"/>
              <a:t>(D0, D1, P) </a:t>
            </a:r>
            <a:r>
              <a:rPr lang="en-US" sz="2000" dirty="0"/>
              <a:t>from the SSD disks based on the </a:t>
            </a:r>
            <a:r>
              <a:rPr lang="en-US" sz="2000" b="1" dirty="0"/>
              <a:t>input address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in both </a:t>
            </a:r>
            <a:r>
              <a:rPr lang="en-US" sz="2000" b="1" dirty="0"/>
              <a:t>normal read </a:t>
            </a:r>
            <a:r>
              <a:rPr lang="en-US" sz="2000" dirty="0"/>
              <a:t>and </a:t>
            </a:r>
            <a:r>
              <a:rPr lang="en-US" sz="2000" b="1" dirty="0"/>
              <a:t>RAID recovery </a:t>
            </a:r>
            <a:r>
              <a:rPr lang="en-US" sz="2000" dirty="0"/>
              <a:t>modes.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Handles reading from </a:t>
            </a:r>
            <a:r>
              <a:rPr lang="en-US" sz="2000" b="1" dirty="0"/>
              <a:t>two functional disks </a:t>
            </a:r>
            <a:r>
              <a:rPr lang="en-US" sz="2000" dirty="0"/>
              <a:t>when a third has failed (based on disk_stat).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Synchronizes data and control signals to the next processing blocks (e.g., Hamming Checker or RAID Recovery).</a:t>
            </a:r>
          </a:p>
        </p:txBody>
      </p:sp>
      <p:pic>
        <p:nvPicPr>
          <p:cNvPr id="5" name="תמונה 4" descr="C:\Users\Eli-Laptop\AppData\Local\Microsoft\Windows\INetCache\Content.MSO\D8A414DD.tmp">
            <a:extLst>
              <a:ext uri="{FF2B5EF4-FFF2-40B4-BE49-F238E27FC236}">
                <a16:creationId xmlns:a16="http://schemas.microsoft.com/office/drawing/2014/main" id="{ACB8E156-9B1C-458E-9FDA-A45D1DFFC7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37" y="0"/>
            <a:ext cx="4900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2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Normal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during a </a:t>
            </a:r>
            <a:r>
              <a:rPr lang="en-US" sz="2000" b="1" dirty="0"/>
              <a:t>standard read operation </a:t>
            </a:r>
            <a:r>
              <a:rPr lang="en-US" sz="2000" dirty="0"/>
              <a:t>when no disk failures are present.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Only the data blocks </a:t>
            </a:r>
            <a:r>
              <a:rPr lang="en-US" sz="2000" dirty="0"/>
              <a:t>(D0, D1) are read 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block is passed through the </a:t>
            </a:r>
            <a:r>
              <a:rPr lang="en-US" sz="2000" b="1" dirty="0"/>
              <a:t>Hamming Checker </a:t>
            </a:r>
            <a:r>
              <a:rPr lang="en-US" sz="2000" dirty="0"/>
              <a:t>to detect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If an error is found, the block is sent to the </a:t>
            </a:r>
            <a:r>
              <a:rPr lang="en-US" sz="2000" b="1" dirty="0"/>
              <a:t>Hamming Fixer</a:t>
            </a:r>
            <a:r>
              <a:rPr lang="en-US" sz="2000" dirty="0"/>
              <a:t> for correction.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After correction (if needed), the selected block is decoded and </a:t>
            </a:r>
            <a:r>
              <a:rPr lang="en-US" sz="2000" b="1" dirty="0"/>
              <a:t>sent to the output</a:t>
            </a:r>
            <a:r>
              <a:rPr lang="en-US" sz="2000" dirty="0"/>
              <a:t>.</a:t>
            </a:r>
          </a:p>
        </p:txBody>
      </p:sp>
      <p:pic>
        <p:nvPicPr>
          <p:cNvPr id="5" name="תמונה 4" descr="C:\Users\Eli-Laptop\AppData\Local\Microsoft\Windows\INetCache\Content.MSO\AB368D4E.tmp">
            <a:extLst>
              <a:ext uri="{FF2B5EF4-FFF2-40B4-BE49-F238E27FC236}">
                <a16:creationId xmlns:a16="http://schemas.microsoft.com/office/drawing/2014/main" id="{60683039-74A6-49CE-AC97-366BE39DD4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3" y="1764030"/>
            <a:ext cx="5694947" cy="3128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60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for Write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Used before a </a:t>
            </a:r>
            <a:r>
              <a:rPr lang="en-US" sz="2000" b="1" dirty="0"/>
              <a:t>write operation </a:t>
            </a:r>
            <a:r>
              <a:rPr lang="en-US" sz="2000" dirty="0"/>
              <a:t>to </a:t>
            </a:r>
            <a:r>
              <a:rPr lang="en-US" sz="2000" b="1" dirty="0"/>
              <a:t>reduce</a:t>
            </a:r>
            <a:r>
              <a:rPr lang="en-US" sz="2000" dirty="0"/>
              <a:t> </a:t>
            </a:r>
            <a:r>
              <a:rPr lang="en-US" sz="2000" b="1" dirty="0"/>
              <a:t>unnecessary writes </a:t>
            </a:r>
            <a:r>
              <a:rPr lang="en-US" sz="2000" dirty="0"/>
              <a:t>in case of unchanged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existing encoded blocks (D0, D1) </a:t>
            </a:r>
            <a:r>
              <a:rPr lang="en-US" sz="2000" dirty="0"/>
              <a:t>from memory.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current data is used to calculate the </a:t>
            </a:r>
            <a:r>
              <a:rPr lang="en-US" sz="2000" b="1" dirty="0"/>
              <a:t>new parity</a:t>
            </a:r>
            <a:r>
              <a:rPr lang="en-US" sz="2000" dirty="0"/>
              <a:t>, based on the incoming data.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This step preserves </a:t>
            </a:r>
            <a:r>
              <a:rPr lang="en-US" sz="2000" b="1" dirty="0"/>
              <a:t>data consistency </a:t>
            </a:r>
            <a:r>
              <a:rPr lang="en-US" sz="2000" dirty="0"/>
              <a:t>and </a:t>
            </a:r>
            <a:r>
              <a:rPr lang="en-US" sz="2000" b="1" dirty="0"/>
              <a:t>parity integrity</a:t>
            </a:r>
            <a:r>
              <a:rPr lang="en-US" sz="2000" dirty="0"/>
              <a:t>.</a:t>
            </a:r>
          </a:p>
        </p:txBody>
      </p:sp>
      <p:pic>
        <p:nvPicPr>
          <p:cNvPr id="6" name="תמונה 5" descr="C:\Users\Eli-Laptop\AppData\Local\Microsoft\Windows\INetCache\Content.MSO\8CF4B68C.tmp">
            <a:extLst>
              <a:ext uri="{FF2B5EF4-FFF2-40B4-BE49-F238E27FC236}">
                <a16:creationId xmlns:a16="http://schemas.microsoft.com/office/drawing/2014/main" id="{779B4BC8-523A-4920-86A0-E187766675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7" y="1996875"/>
            <a:ext cx="5510463" cy="317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5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Read Raid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79"/>
            <a:ext cx="6321977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Activated when a </a:t>
            </a:r>
            <a:r>
              <a:rPr lang="en-US" sz="2000" b="1" dirty="0"/>
              <a:t>disk failure is detected </a:t>
            </a:r>
            <a:r>
              <a:rPr lang="en-US" sz="2000" dirty="0"/>
              <a:t>(disk_stat indicates one faulty disk).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Reads the </a:t>
            </a:r>
            <a:r>
              <a:rPr lang="en-US" sz="2000" b="1" dirty="0"/>
              <a:t>two available blocks </a:t>
            </a:r>
            <a:r>
              <a:rPr lang="en-US" sz="2000" dirty="0"/>
              <a:t>from the functioning disks.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XOR logic </a:t>
            </a:r>
            <a:r>
              <a:rPr lang="en-US" sz="2000" dirty="0"/>
              <a:t>to reconstruct the </a:t>
            </a:r>
            <a:r>
              <a:rPr lang="en-US" sz="2000" b="1" dirty="0"/>
              <a:t>missing block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The recovered block is then passed through </a:t>
            </a:r>
            <a:r>
              <a:rPr lang="en-US" sz="2000" b="1" dirty="0"/>
              <a:t>Hamming Checker</a:t>
            </a:r>
            <a:r>
              <a:rPr lang="en-US" sz="2000" dirty="0"/>
              <a:t> to detect and correct possible </a:t>
            </a:r>
            <a:r>
              <a:rPr lang="en-US" sz="2000" b="1" dirty="0"/>
              <a:t>bit errors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</a:t>
            </a:r>
            <a:r>
              <a:rPr lang="en-US" sz="2000" b="1" dirty="0"/>
              <a:t>correct data output </a:t>
            </a:r>
            <a:r>
              <a:rPr lang="en-US" sz="2000" dirty="0"/>
              <a:t>even in the presence of a single disk failure.</a:t>
            </a:r>
          </a:p>
        </p:txBody>
      </p:sp>
      <p:pic>
        <p:nvPicPr>
          <p:cNvPr id="7" name="תמונה 6" descr="C:\Users\Eli-Laptop\AppData\Local\Microsoft\Windows\INetCache\Content.MSO\81E0387A.tmp">
            <a:extLst>
              <a:ext uri="{FF2B5EF4-FFF2-40B4-BE49-F238E27FC236}">
                <a16:creationId xmlns:a16="http://schemas.microsoft.com/office/drawing/2014/main" id="{8BD0DCDB-D197-4084-868E-B5C5672DB0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32" y="1740535"/>
            <a:ext cx="5299753" cy="3385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523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Memory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920380"/>
            <a:ext cx="7022652" cy="4001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Implements </a:t>
            </a:r>
            <a:r>
              <a:rPr lang="en-US" sz="2000" b="1" dirty="0"/>
              <a:t>three separate memory blocks </a:t>
            </a:r>
            <a:r>
              <a:rPr lang="en-US" sz="2000" dirty="0"/>
              <a:t>to represent the </a:t>
            </a:r>
            <a:r>
              <a:rPr lang="en-US" sz="2000" b="1" dirty="0"/>
              <a:t>three RAID 5 disks</a:t>
            </a:r>
            <a:r>
              <a:rPr lang="en-US" sz="2000" dirty="0"/>
              <a:t>: Disk 0, Disk 1, and Parity Disk.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memory </a:t>
            </a:r>
            <a:r>
              <a:rPr lang="en-US" sz="2000" b="1" dirty="0"/>
              <a:t>stores 12-bit </a:t>
            </a:r>
            <a:r>
              <a:rPr lang="en-US" sz="2000" dirty="0"/>
              <a:t>Hamming-encoded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Supports </a:t>
            </a:r>
            <a:r>
              <a:rPr lang="en-US" sz="2000" b="1" dirty="0"/>
              <a:t>read and write operations </a:t>
            </a:r>
            <a:r>
              <a:rPr lang="en-US" sz="2000" dirty="0"/>
              <a:t>controlled by enable and address 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Works in all modes: Normal Write/Read, Read for Write, Write for Read and RAID Recovery.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Facilitates </a:t>
            </a:r>
            <a:r>
              <a:rPr lang="en-US" sz="2000" b="1" dirty="0"/>
              <a:t>realistic simulation </a:t>
            </a:r>
            <a:r>
              <a:rPr lang="en-US" sz="2000" dirty="0"/>
              <a:t>of disk behavior, including </a:t>
            </a:r>
            <a:r>
              <a:rPr lang="en-US" sz="2000" b="1" dirty="0"/>
              <a:t>disk failure emulation</a:t>
            </a:r>
            <a:r>
              <a:rPr lang="en-US" sz="2000" dirty="0"/>
              <a:t> via disk_stat.</a:t>
            </a:r>
          </a:p>
        </p:txBody>
      </p:sp>
      <p:pic>
        <p:nvPicPr>
          <p:cNvPr id="5" name="תמונה 4" descr="C:\Users\Eli-Laptop\AppData\Local\Microsoft\Windows\INetCache\Content.MSO\A53AE066.tmp">
            <a:extLst>
              <a:ext uri="{FF2B5EF4-FFF2-40B4-BE49-F238E27FC236}">
                <a16:creationId xmlns:a16="http://schemas.microsoft.com/office/drawing/2014/main" id="{2AA32C52-4F6A-4EE6-8431-835FF06623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81" y="0"/>
            <a:ext cx="505042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86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Alternative Solutions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AID 6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Uses double parity to recover from two simultaneous disk failures.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Offers better fault tolerance than RAID 5 but adds higher write complexity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reduced performance.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ECC (BCH/LDPC):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Corrects multiple-bit errors using polynomial 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arithmetic over large data blocks, requiring complex hardware, more power,</a:t>
            </a:r>
          </a:p>
          <a:p>
            <a:pPr algn="l" rt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and longer decoding time.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122215" y="570822"/>
            <a:ext cx="8797005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Controller</a:t>
            </a:r>
            <a:endParaRPr lang="en-US" sz="4450" dirty="0">
              <a:latin typeface="Rockwell Nova Light" panose="02060303020205020403" pitchFamily="18" charset="0"/>
              <a:ea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8928" y="1458714"/>
            <a:ext cx="6329998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Manages the overall system flow</a:t>
            </a:r>
            <a:r>
              <a:rPr lang="en-US" sz="2000" dirty="0"/>
              <a:t>, coordinating between all functional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Operates as a </a:t>
            </a:r>
            <a:r>
              <a:rPr lang="en-US" sz="2000" b="1" dirty="0"/>
              <a:t>finite state machine (FSM) </a:t>
            </a:r>
            <a:r>
              <a:rPr lang="en-US" sz="2000" dirty="0"/>
              <a:t>with defined states: </a:t>
            </a:r>
            <a:r>
              <a:rPr lang="en-US" sz="2000" b="1" dirty="0"/>
              <a:t>WRITE, READ, </a:t>
            </a:r>
            <a:r>
              <a:rPr lang="en-US" sz="2000" dirty="0"/>
              <a:t>and</a:t>
            </a:r>
            <a:r>
              <a:rPr lang="en-US" sz="2000" b="1" dirty="0"/>
              <a:t> RAID</a:t>
            </a:r>
            <a:r>
              <a:rPr lang="en-US" sz="2000" dirty="0"/>
              <a:t>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Controls data flow</a:t>
            </a:r>
            <a:r>
              <a:rPr lang="en-US" sz="2000" dirty="0"/>
              <a:t>, addressing, and enable signals across the system.</a:t>
            </a:r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Ensures smooth integration of RAID 5 logic with Hamming-based error correction.</a:t>
            </a:r>
          </a:p>
        </p:txBody>
      </p:sp>
      <p:pic>
        <p:nvPicPr>
          <p:cNvPr id="6" name="תמונה 5" descr="C:\Users\Eli-Laptop\AppData\Local\Microsoft\Windows\INetCache\Content.MSO\7CEC3164.tmp">
            <a:extLst>
              <a:ext uri="{FF2B5EF4-FFF2-40B4-BE49-F238E27FC236}">
                <a16:creationId xmlns:a16="http://schemas.microsoft.com/office/drawing/2014/main" id="{F4B769B5-F852-4276-A22D-0A30B76677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07" y="1245601"/>
            <a:ext cx="5527893" cy="26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94C721-24A0-4B00-8BA0-4276489486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0505" y="3920927"/>
            <a:ext cx="5022567" cy="28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20657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0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28256" y="1497103"/>
            <a:ext cx="11735488" cy="553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rtl="0"/>
            <a:r>
              <a:rPr lang="en-US" sz="2400" dirty="0"/>
              <a:t>The simulation aimed to </a:t>
            </a:r>
            <a:r>
              <a:rPr lang="en-US" sz="2400" b="1" dirty="0"/>
              <a:t>emulate a realistic work environment</a:t>
            </a:r>
            <a:r>
              <a:rPr lang="en-US" sz="2400" dirty="0"/>
              <a:t>, test the </a:t>
            </a:r>
            <a:r>
              <a:rPr lang="en-US" sz="2400" b="1" dirty="0"/>
              <a:t>component’s functionality</a:t>
            </a:r>
            <a:r>
              <a:rPr lang="en-US" sz="2400" dirty="0"/>
              <a:t>, verify </a:t>
            </a:r>
            <a:r>
              <a:rPr lang="en-US" sz="2400" b="1" dirty="0"/>
              <a:t>output correctness</a:t>
            </a:r>
            <a:r>
              <a:rPr lang="en-US" sz="2400" dirty="0"/>
              <a:t>, and evaluate the </a:t>
            </a:r>
            <a:r>
              <a:rPr lang="en-US" sz="2400" b="1" dirty="0"/>
              <a:t>HW unit’s efficiency</a:t>
            </a:r>
            <a:r>
              <a:rPr lang="en-US" sz="2400" dirty="0"/>
              <a:t>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b="1" dirty="0"/>
              <a:t>Simulation Process:</a:t>
            </a:r>
            <a:endParaRPr lang="en-US" sz="2400" dirty="0"/>
          </a:p>
          <a:p>
            <a:pPr algn="l" rtl="0"/>
            <a:r>
              <a:rPr lang="en-US" sz="2400" dirty="0"/>
              <a:t>	• First, a </a:t>
            </a:r>
            <a:r>
              <a:rPr lang="en-US" sz="2400" b="1" dirty="0"/>
              <a:t>testbench was written for each module individually</a:t>
            </a:r>
            <a:r>
              <a:rPr lang="en-US" sz="2400" dirty="0"/>
              <a:t> to ensure correct     	   functionality.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Then, a </a:t>
            </a:r>
            <a:r>
              <a:rPr lang="en-US" sz="2400" b="1" dirty="0"/>
              <a:t>dedicated testbench was developed for the full system integration</a:t>
            </a:r>
            <a:r>
              <a:rPr lang="en-US" sz="2400" dirty="0"/>
              <a:t>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During verification, each module was </a:t>
            </a:r>
            <a:r>
              <a:rPr lang="en-US" sz="2400" b="1" dirty="0"/>
              <a:t>added step-by-step</a:t>
            </a:r>
            <a:r>
              <a:rPr lang="en-US" sz="2400" dirty="0"/>
              <a:t> to the simulation chain. 	   After verifying each </a:t>
            </a:r>
            <a:r>
              <a:rPr lang="en-US" sz="2400" b="1" dirty="0"/>
              <a:t>partial integration</a:t>
            </a:r>
            <a:r>
              <a:rPr lang="en-US" sz="2400" dirty="0"/>
              <a:t>, the next module was included.</a:t>
            </a:r>
          </a:p>
          <a:p>
            <a:pPr algn="l" rtl="0"/>
            <a:br>
              <a:rPr lang="en-US" sz="2400" dirty="0"/>
            </a:br>
            <a:r>
              <a:rPr lang="en-US" sz="2400" dirty="0"/>
              <a:t>	• This </a:t>
            </a:r>
            <a:r>
              <a:rPr lang="en-US" sz="2400" b="1" dirty="0"/>
              <a:t>incremental testing approach</a:t>
            </a:r>
            <a:r>
              <a:rPr lang="en-US" sz="2400" dirty="0"/>
              <a:t> ensured correct operation of both individual 	   blocks and the </a:t>
            </a:r>
            <a:r>
              <a:rPr lang="en-US" sz="2400" b="1" dirty="0"/>
              <a:t>complete system</a:t>
            </a:r>
            <a:r>
              <a:rPr lang="en-US" sz="24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1: </a:t>
            </a:r>
            <a:r>
              <a:rPr lang="en-US" sz="4000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Normal Write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full </a:t>
            </a:r>
            <a:r>
              <a:rPr lang="en-US" sz="2000" b="1" dirty="0"/>
              <a:t>normal write flow</a:t>
            </a:r>
            <a:r>
              <a:rPr lang="en-US" sz="2000" dirty="0"/>
              <a:t> to memory </a:t>
            </a:r>
            <a:r>
              <a:rPr lang="en-US" sz="2000" b="1" dirty="0"/>
              <a:t>without any errors</a:t>
            </a:r>
            <a:r>
              <a:rPr lang="en-US" sz="2000" dirty="0"/>
              <a:t> in the data blocks.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Hamming Encoding applied to data blocks:</a:t>
            </a:r>
            <a:br>
              <a:rPr lang="en-US" sz="2000" dirty="0"/>
            </a:br>
            <a:r>
              <a:rPr lang="en-US" sz="2000" b="1" dirty="0"/>
              <a:t>D0</a:t>
            </a:r>
            <a:r>
              <a:rPr lang="en-US" sz="2000" dirty="0"/>
              <a:t>: 0x22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u="sng" dirty="0"/>
              <a:t>0010</a:t>
            </a:r>
            <a:r>
              <a:rPr lang="en-US" sz="2000" dirty="0"/>
              <a:t>) → 0x29B 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)	</a:t>
            </a:r>
            <a:r>
              <a:rPr lang="en-US" sz="2000" b="1" dirty="0"/>
              <a:t>D1</a:t>
            </a:r>
            <a:r>
              <a:rPr lang="en-US" sz="2000" dirty="0"/>
              <a:t>: 0x34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u="sng" dirty="0"/>
              <a:t>0100</a:t>
            </a:r>
            <a:r>
              <a:rPr lang="en-US" sz="2000" dirty="0"/>
              <a:t>) → 0x329 (b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Parity Block Calculation (XOR of encoded blocks):</a:t>
            </a:r>
            <a:br>
              <a:rPr lang="en-US" sz="2000" dirty="0"/>
            </a:br>
            <a:r>
              <a:rPr lang="en-US" sz="2000" dirty="0"/>
              <a:t>P = </a:t>
            </a:r>
            <a:r>
              <a:rPr lang="en-US" sz="2000" b="1" dirty="0"/>
              <a:t>XOR</a:t>
            </a:r>
            <a:r>
              <a:rPr lang="en-US" sz="2000" dirty="0"/>
              <a:t>(0x29B, 0x329) = 0x1B2 = </a:t>
            </a:r>
            <a:r>
              <a:rPr lang="en-US" sz="2000" b="1" dirty="0"/>
              <a:t>XOR</a:t>
            </a:r>
            <a:r>
              <a:rPr lang="en-US" sz="2000" dirty="0"/>
              <a:t>(b </a:t>
            </a:r>
            <a:r>
              <a:rPr lang="en-US" sz="2000" u="sng" dirty="0"/>
              <a:t>0010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001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11</a:t>
            </a:r>
            <a:r>
              <a:rPr lang="en-US" sz="2000" dirty="0"/>
              <a:t> , b </a:t>
            </a:r>
            <a:r>
              <a:rPr lang="en-US" sz="2000" u="sng" dirty="0"/>
              <a:t>0011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u="sng" dirty="0"/>
              <a:t>010</a:t>
            </a:r>
            <a:r>
              <a:rPr lang="en-US" sz="2000" dirty="0"/>
              <a:t> </a:t>
            </a:r>
            <a:r>
              <a:rPr lang="en-US" sz="2000" b="1" dirty="0"/>
              <a:t>1</a:t>
            </a:r>
            <a:r>
              <a:rPr lang="en-US" sz="2000" u="sng" dirty="0"/>
              <a:t>0</a:t>
            </a:r>
            <a:r>
              <a:rPr lang="en-US" sz="2000" b="1" dirty="0"/>
              <a:t>01</a:t>
            </a:r>
            <a:r>
              <a:rPr lang="en-US" sz="2000" dirty="0"/>
              <a:t>) = 0x1b2 (b 0001 1011 0010)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075007-B7B6-40BA-951A-29660650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2703871"/>
            <a:ext cx="11956026" cy="39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1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6" y="195245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2: </a:t>
            </a:r>
            <a:r>
              <a:rPr lang="en-US" sz="4000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Normal Read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7" y="1007675"/>
            <a:ext cx="11956026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Test a </a:t>
            </a:r>
            <a:r>
              <a:rPr lang="en-US" sz="2000" b="1" dirty="0"/>
              <a:t>normal read</a:t>
            </a:r>
            <a:r>
              <a:rPr lang="en-US" sz="2000" dirty="0"/>
              <a:t> operation where block </a:t>
            </a:r>
            <a:r>
              <a:rPr lang="en-US" sz="2000" b="1" dirty="0"/>
              <a:t>D0 contains a single-bit error</a:t>
            </a:r>
            <a:r>
              <a:rPr lang="en-US" sz="2000" dirty="0"/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single-bit error</a:t>
            </a:r>
            <a:r>
              <a:rPr lang="en-US" sz="2000" dirty="0"/>
              <a:t> was introduced in bit </a:t>
            </a:r>
            <a:r>
              <a:rPr lang="en-US" sz="2000" b="1" dirty="0"/>
              <a:t>#2</a:t>
            </a:r>
            <a:r>
              <a:rPr lang="en-US" sz="2000" dirty="0"/>
              <a:t> of D0  -&gt; </a:t>
            </a:r>
            <a:r>
              <a:rPr lang="en-US" sz="2000" b="1" dirty="0"/>
              <a:t>Hamming Checker</a:t>
            </a:r>
            <a:r>
              <a:rPr lang="en-US" sz="2000" dirty="0"/>
              <a:t> detected the error -&gt; </a:t>
            </a:r>
            <a:r>
              <a:rPr lang="en-US" sz="2000" b="1" dirty="0"/>
              <a:t>Hamming Fixer</a:t>
            </a:r>
            <a:r>
              <a:rPr lang="en-US" sz="2000" dirty="0"/>
              <a:t> corrected it by flipping the erroneous bit from </a:t>
            </a:r>
            <a:r>
              <a:rPr lang="en-US" sz="2000" b="1" dirty="0"/>
              <a:t>1 to 0:</a:t>
            </a:r>
            <a:br>
              <a:rPr lang="en-US" sz="2000" dirty="0"/>
            </a:br>
            <a:r>
              <a:rPr lang="en-US" sz="2000" dirty="0"/>
              <a:t>0x19A (b 0001 1001 10</a:t>
            </a:r>
            <a:r>
              <a:rPr lang="en-US" sz="2000" dirty="0">
                <a:highlight>
                  <a:srgbClr val="FF0000"/>
                </a:highlight>
              </a:rPr>
              <a:t>1</a:t>
            </a:r>
            <a:r>
              <a:rPr lang="en-US" sz="2000" dirty="0"/>
              <a:t>0) → corrected to 0x198 (b 0001 1001 10</a:t>
            </a:r>
            <a:r>
              <a:rPr lang="en-US" sz="2000" dirty="0">
                <a:highlight>
                  <a:srgbClr val="FF0000"/>
                </a:highlight>
              </a:rPr>
              <a:t>0</a:t>
            </a:r>
            <a:r>
              <a:rPr lang="en-US" sz="2000" dirty="0"/>
              <a:t>0)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final decoded output was correct: 0x1234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B32172-E956-4F8E-B804-CDD6406E0B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" y="2542547"/>
            <a:ext cx="11956026" cy="4259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5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28255" y="195245"/>
            <a:ext cx="9942439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000" b="1" kern="0" spc="-134" dirty="0">
                <a:solidFill>
                  <a:srgbClr val="000000"/>
                </a:solidFill>
                <a:ea typeface="Tahoma" panose="020B0604030504040204" pitchFamily="34" charset="0"/>
              </a:rPr>
              <a:t>Simulation 3: </a:t>
            </a:r>
            <a:r>
              <a:rPr lang="en-US" sz="4000" dirty="0"/>
              <a:t>Disk Failure + RAID Recovery</a:t>
            </a:r>
            <a:endParaRPr lang="en-US" sz="4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17986" y="1007675"/>
            <a:ext cx="12074013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Objective: </a:t>
            </a:r>
            <a:r>
              <a:rPr lang="en-US" sz="2000" dirty="0"/>
              <a:t>Simulate a </a:t>
            </a:r>
            <a:r>
              <a:rPr lang="en-US" sz="2000" b="1" dirty="0"/>
              <a:t>disk failure</a:t>
            </a:r>
            <a:r>
              <a:rPr lang="en-US" sz="2000" dirty="0"/>
              <a:t> followed by </a:t>
            </a:r>
            <a:r>
              <a:rPr lang="en-US" sz="2000" b="1" dirty="0"/>
              <a:t>RAID 5 data recovery</a:t>
            </a:r>
            <a:r>
              <a:rPr lang="en-US" sz="2000" dirty="0"/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signal disk_stat = 101 indicates that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has failed.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simulate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failure, all blocks in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2 were set to zero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One clock cycle later, we simulated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disk replacement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with a new (empty) disk.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FSM transitioned to the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"RAID"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state, initiating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reconstruction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recovered data 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written to the new disk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after recovery 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was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identical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the content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before the failure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confirming a </a:t>
            </a:r>
            <a:r>
              <a:rPr lang="en-US" sz="2000" b="1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  <a:r>
              <a:rPr lang="en-US" sz="2000" kern="0" spc="-52" dirty="0">
                <a:solidFill>
                  <a:srgbClr val="272525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RAID recovery.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EB3B55D-CA2B-44B5-B828-BE35EBC141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6" y="2854334"/>
            <a:ext cx="11956026" cy="3808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26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8486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8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5757540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826147" y="1546410"/>
            <a:ext cx="7127728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circuit was synthesized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stage translated the RTL (Verilog) code into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gate-level netlist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provided reports for key metrics: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(performance and critical path delays)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(cell usage and gate count)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(dynamic and leakage consumption)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results helped evaluate the design's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efficiency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guide possible optimizations.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E76129-0D19-4197-B04A-9D1653BC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8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28177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Timing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149371" y="1255392"/>
            <a:ext cx="719440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tool identified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path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calculated the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maximum clock frequency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achieved a clock period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9.90 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corresponding to a frequency of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101.01 MHz</a:t>
            </a:r>
            <a:r>
              <a:rPr lang="he-IL" sz="2000" kern="0" spc="-52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was met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setup or hold violations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ensuring stable and reliable operation at the target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frequency.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97E13C6-C9F3-4ED4-A47A-6D48D035D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4625" y="1352052"/>
            <a:ext cx="5360978" cy="24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9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4487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Area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81074" y="1366416"/>
            <a:ext cx="4152901" cy="37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cell area</a:t>
            </a:r>
            <a:r>
              <a:rPr lang="en-US" sz="2000" dirty="0"/>
              <a:t>: 10,382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Routing area</a:t>
            </a:r>
            <a:r>
              <a:rPr lang="en-US" sz="2000" dirty="0"/>
              <a:t>: 3,100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Total area</a:t>
            </a:r>
            <a:r>
              <a:rPr lang="en-US" sz="2000" dirty="0"/>
              <a:t>: 13,483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rtl="0"/>
            <a:r>
              <a:rPr lang="en-US" sz="1600" b="1" dirty="0"/>
              <a:t>Note:</a:t>
            </a:r>
            <a:br>
              <a:rPr lang="en-US" sz="1600" dirty="0"/>
            </a:br>
            <a:r>
              <a:rPr lang="en-US" sz="1600" dirty="0"/>
              <a:t>The area is reported in </a:t>
            </a:r>
            <a:r>
              <a:rPr lang="en-US" sz="1600" b="1" dirty="0"/>
              <a:t>NAND2 gate equivalents</a:t>
            </a:r>
            <a:r>
              <a:rPr lang="en-US" sz="1600" dirty="0"/>
              <a:t>, which is a standard unit used to</a:t>
            </a:r>
          </a:p>
          <a:p>
            <a:pPr algn="l" rtl="0"/>
            <a:r>
              <a:rPr lang="en-US" sz="1600" dirty="0"/>
              <a:t>estimate circuit complexity and compare designs independently of physical layout size.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DB299B9-E892-4803-A3D8-B8F4B74C0F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123528"/>
            <a:ext cx="3720466" cy="422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39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Chosen Solution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0"/>
            <a:r>
              <a:rPr lang="en-US" sz="32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(12,8)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recovery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(RAID 5) 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bit-level error correction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handles single disk failures using XOR-based parity.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data integrity, reduces read operations, and supports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</a:t>
            </a:r>
          </a:p>
          <a:p>
            <a:pPr algn="l" rtl="0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wear leveling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172195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Rockwell Nova Light" panose="02060303020205020403" pitchFamily="18" charset="0"/>
                <a:ea typeface="Tahoma" panose="020B0604030504040204" pitchFamily="34" charset="0"/>
              </a:rPr>
              <a:t>Power 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972820" y="1328316"/>
            <a:ext cx="5715001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/>
            <a:r>
              <a:rPr lang="en-US" sz="2000" dirty="0"/>
              <a:t>• </a:t>
            </a:r>
            <a:r>
              <a:rPr lang="en-US" sz="2000" b="1" dirty="0"/>
              <a:t>Dynamic Power</a:t>
            </a:r>
            <a:r>
              <a:rPr lang="en-US" sz="2000" dirty="0"/>
              <a:t>: 10.60 [mW]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Static Power</a:t>
            </a:r>
            <a:r>
              <a:rPr lang="en-US" sz="2000" dirty="0"/>
              <a:t>: 233.59 [nW]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F47945E-7878-41E1-8519-1FFEC7BBA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1328316"/>
            <a:ext cx="6113780" cy="4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9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25825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5457825" y="1546410"/>
            <a:ext cx="649605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synthesis,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layout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created using 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the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Innovus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 by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layout was implemented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Tower </a:t>
            </a:r>
          </a:p>
          <a:p>
            <a:pPr algn="l" rtl="0"/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Semiconductor’s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HW unit: 2006 × 2072 [μm²]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72C64C9-29E8-48E2-BA32-39875F7F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390650"/>
            <a:ext cx="4967288" cy="48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2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627461" y="595649"/>
            <a:ext cx="4937078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&amp; Conclusions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379436" y="1546410"/>
            <a:ext cx="11591740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project began with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 review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Codes and RAID </a:t>
            </a:r>
          </a:p>
          <a:p>
            <a:pPr algn="l" rtl="0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Accelerators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Solid-State Drives (SSDs)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software model of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was implemented and verified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hardware architecture was designed and described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SystemVerilog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block was tested independently, followed by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system-level simulations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design was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synthesized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Synopsys Design Vision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full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created using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Cadence Innovus in 0.18μm CMOS technology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Throughout the project, we gained experience in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concept to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layout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2687194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/>
        </p:spPr>
        <p:txBody>
          <a:bodyPr wrap="none" lIns="0" tIns="0" rIns="0" bIns="0" rtlCol="0" anchor="t"/>
          <a:lstStyle/>
          <a:p>
            <a:pPr algn="l" rtl="0"/>
            <a:endParaRPr lang="en-US" sz="2000" kern="0" spc="-52" dirty="0">
              <a:solidFill>
                <a:srgbClr val="272525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C4A0AC6-4BF8-4856-B624-9FF73ACF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53AD5A3-0FFA-4A09-981C-7B5C0FD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75" y="2328709"/>
            <a:ext cx="573485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111371" y="595649"/>
            <a:ext cx="5969257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Goals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the core of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structure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correction mechanisms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data redundancy in SSD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storage systems.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Designing and implementing a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+ Hamming ECC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system for </a:t>
            </a:r>
          </a:p>
          <a:p>
            <a:pPr algn="l" rtl="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reliable data storage.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Performing a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VLSI design flow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including simulation, synthesis, and layout.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and implement a HW unit that enhances the lifetime of SSD-based RAID arrays.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8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9470D6E2-3D39-CBED-AF4C-16B8E95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04492"/>
              </p:ext>
            </p:extLst>
          </p:nvPr>
        </p:nvGraphicFramePr>
        <p:xfrm>
          <a:off x="509587" y="852487"/>
          <a:ext cx="11172826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2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875" autoRev="1" fill="remove"/>
                                        <p:tgtEl>
                                          <p:spTgt spid="18">
                                            <p:graphicEl>
                                              <a:dgm id="{64C07084-82D6-4F9F-9908-4265B0D3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– Data Protection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54641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RAID 5 uses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XOR-based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recover</a:t>
            </a:r>
          </a:p>
          <a:p>
            <a:pPr algn="l" rtl="0"/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from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disk failure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each write cycle,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= Data1 ⊕ Data2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and parity blocks are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cyclically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disks to balance wear.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case of disk failure: </a:t>
            </a:r>
          </a:p>
          <a:p>
            <a:pPr algn="l" rtl="0"/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Missing Data Block = Data Block A ⊕ Data Block B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recovery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minimal overhead​.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495F60-7E54-4892-AB09-E24A9D65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19" y="1270428"/>
            <a:ext cx="3980583" cy="2438107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1F8F06D-D209-40CF-B75C-FF13C4CA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53" y="4735544"/>
            <a:ext cx="8738522" cy="18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2847127" y="595649"/>
            <a:ext cx="6780774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(12,8)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426463" y="1405390"/>
            <a:ext cx="11622102" cy="471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Adds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parity bits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forming 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12-bit codeword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and correct single-bit errors 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 a block.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 positions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Parity bits at positions 1, 2, 4, 8; data bits fill remaining positions.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bits calculated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XOR over selected data bits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b="1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Decoding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identifies error position via </a:t>
            </a:r>
            <a:r>
              <a:rPr lang="en-US" sz="24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syndrome calculation</a:t>
            </a:r>
            <a:r>
              <a:rPr lang="en-US" sz="24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4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24BF83-CFBF-4B7F-B0F3-E4B18E79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71" y="4925856"/>
            <a:ext cx="10899966" cy="17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D03C6748-229C-4622-B425-6EE52E300D38}"/>
              </a:ext>
            </a:extLst>
          </p:cNvPr>
          <p:cNvSpPr/>
          <p:nvPr/>
        </p:nvSpPr>
        <p:spPr>
          <a:xfrm>
            <a:off x="3799226" y="194596"/>
            <a:ext cx="4593546" cy="67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kern="0" spc="-13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Logic</a:t>
            </a:r>
            <a:endParaRPr lang="en-US" sz="44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E785735-FF98-48C0-878C-4B56B0BF5DE3}"/>
              </a:ext>
            </a:extLst>
          </p:cNvPr>
          <p:cNvSpPr/>
          <p:nvPr/>
        </p:nvSpPr>
        <p:spPr>
          <a:xfrm>
            <a:off x="284948" y="869375"/>
            <a:ext cx="11622102" cy="269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encoded with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Hamming ECC 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being written to disks and the parity</a:t>
            </a:r>
          </a:p>
          <a:p>
            <a:pPr algn="l" rtl="0"/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block is calculated afterwards.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Process: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errors found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 using Hamming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is a single-bit-error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Hamming ECC and write it to memory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 failure → </a:t>
            </a: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by RAID.</a:t>
            </a:r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b="1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Optimization</a:t>
            </a: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Skip writing if data is unchanged, improves wear leveling.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kern="0" spc="-52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hybrid system enhances data reliability, reduces read load​.</a:t>
            </a:r>
          </a:p>
          <a:p>
            <a:pPr algn="l" rtl="0"/>
            <a:endParaRPr lang="en-US" sz="2000" kern="0" spc="-52" dirty="0">
              <a:solidFill>
                <a:srgbClr val="27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F7BB896-7094-4EF6-B532-7740385AF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77541"/>
              </p:ext>
            </p:extLst>
          </p:nvPr>
        </p:nvGraphicFramePr>
        <p:xfrm>
          <a:off x="486508" y="3628023"/>
          <a:ext cx="11218983" cy="269053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77686217"/>
                    </a:ext>
                  </a:extLst>
                </a:gridCol>
                <a:gridCol w="2350477">
                  <a:extLst>
                    <a:ext uri="{9D8B030D-6E8A-4147-A177-3AD203B41FA5}">
                      <a16:colId xmlns:a16="http://schemas.microsoft.com/office/drawing/2014/main" val="2775075524"/>
                    </a:ext>
                  </a:extLst>
                </a:gridCol>
                <a:gridCol w="1817077">
                  <a:extLst>
                    <a:ext uri="{9D8B030D-6E8A-4147-A177-3AD203B41FA5}">
                      <a16:colId xmlns:a16="http://schemas.microsoft.com/office/drawing/2014/main" val="3013676898"/>
                    </a:ext>
                  </a:extLst>
                </a:gridCol>
                <a:gridCol w="2139461">
                  <a:extLst>
                    <a:ext uri="{9D8B030D-6E8A-4147-A177-3AD203B41FA5}">
                      <a16:colId xmlns:a16="http://schemas.microsoft.com/office/drawing/2014/main" val="250651938"/>
                    </a:ext>
                  </a:extLst>
                </a:gridCol>
                <a:gridCol w="2778368">
                  <a:extLst>
                    <a:ext uri="{9D8B030D-6E8A-4147-A177-3AD203B41FA5}">
                      <a16:colId xmlns:a16="http://schemas.microsoft.com/office/drawing/2014/main" val="2621670929"/>
                    </a:ext>
                  </a:extLst>
                </a:gridCol>
              </a:tblGrid>
              <a:tr h="592206">
                <a:tc>
                  <a:txBody>
                    <a:bodyPr/>
                    <a:lstStyle/>
                    <a:p>
                      <a:pPr algn="ctr"/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Without RAID 5 and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Hamming (12,8)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only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RAID 5 + Hamming (12,8)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16360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Overhead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55.55%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7651"/>
                  </a:ext>
                </a:extLst>
              </a:tr>
              <a:tr h="33840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Efficiency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/>
                        <a:t>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44.44%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960794"/>
                  </a:ext>
                </a:extLst>
              </a:tr>
              <a:tr h="9531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Recovery Capability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recovery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Single-bit error correction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disk failure recovery + Single-bit error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68940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Wear Leveling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Depends 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2190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2094</TotalTime>
  <Words>2608</Words>
  <Application>Microsoft Office PowerPoint</Application>
  <PresentationFormat>מסך רחב</PresentationFormat>
  <Paragraphs>380</Paragraphs>
  <Slides>43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Rockwell Nova Light</vt:lpstr>
      <vt:lpstr>Tahoma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Eliraz Kadosh</dc:creator>
  <cp:lastModifiedBy>Eliraz Kadosh</cp:lastModifiedBy>
  <cp:revision>72</cp:revision>
  <dcterms:created xsi:type="dcterms:W3CDTF">2025-03-23T17:39:36Z</dcterms:created>
  <dcterms:modified xsi:type="dcterms:W3CDTF">2025-03-27T07:44:25Z</dcterms:modified>
</cp:coreProperties>
</file>